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29"/>
  </p:handoutMasterIdLst>
  <p:sldIdLst>
    <p:sldId id="256" r:id="rId2"/>
    <p:sldId id="275" r:id="rId3"/>
    <p:sldId id="258" r:id="rId4"/>
    <p:sldId id="261" r:id="rId5"/>
    <p:sldId id="264" r:id="rId6"/>
    <p:sldId id="263" r:id="rId7"/>
    <p:sldId id="262" r:id="rId8"/>
    <p:sldId id="277" r:id="rId9"/>
    <p:sldId id="266" r:id="rId10"/>
    <p:sldId id="265" r:id="rId11"/>
    <p:sldId id="269" r:id="rId12"/>
    <p:sldId id="284" r:id="rId13"/>
    <p:sldId id="285" r:id="rId14"/>
    <p:sldId id="272" r:id="rId15"/>
    <p:sldId id="286" r:id="rId16"/>
    <p:sldId id="267" r:id="rId17"/>
    <p:sldId id="281" r:id="rId18"/>
    <p:sldId id="268" r:id="rId19"/>
    <p:sldId id="274" r:id="rId20"/>
    <p:sldId id="273" r:id="rId21"/>
    <p:sldId id="260" r:id="rId22"/>
    <p:sldId id="259" r:id="rId23"/>
    <p:sldId id="270" r:id="rId24"/>
    <p:sldId id="282" r:id="rId25"/>
    <p:sldId id="271" r:id="rId26"/>
    <p:sldId id="287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00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4660"/>
  </p:normalViewPr>
  <p:slideViewPr>
    <p:cSldViewPr>
      <p:cViewPr varScale="1">
        <p:scale>
          <a:sx n="109" d="100"/>
          <a:sy n="109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38427-03D4-49BB-B4B0-4323C96FA56C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E49D9-8073-4239-A40F-F0BA57673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12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5650D-A6C3-4E92-A87A-4798B70451A3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2CF6B-77D6-41D3-A27D-7F65442C0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B70535-9BB1-4A31-8CD4-DD83D85208B8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B762E-A5A6-4566-8699-DBD53F430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6FF27-F17A-40C2-B0F9-CCE93FF7E7EC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FB48-7E44-4CAF-A178-F24A399001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2E93-2F7C-42BF-A786-77F368CECC75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2B1D-F815-402C-8151-E7AA6940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9915-6A25-479E-8D13-CE9A58005FEC}" type="datetimeFigureOut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469A-63A8-42B5-ABE7-E17158B2E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509B0-CFA4-4AF0-BD88-6CC55FE92C85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E184F-4EA4-4A84-BA6F-41842BF6F8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F595D-E8A4-4A38-A34A-C49A82D45756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C9453-182C-469E-A5CE-F332C06C8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F5DD4-B3AB-45A0-AC92-D99D2B8C7A4D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5A1ED-A7C6-4E40-A96C-CA1650342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934F-85CE-4886-B10C-F68271AD8DE5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1F8FD-0179-408D-9166-1E757A012E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59111-A19D-413C-A879-4E5D7E6315E1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8B7C7-3EC4-4497-9783-51DC6B952A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5890E-8024-40B9-9A43-52A6FC54A0D8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6D864-FAB1-467C-8A91-9865C5AA53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3A89C-F6AE-44FE-9CE6-87CBC722649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B96E2-A9EF-4ED8-8047-3F8A9BAF9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E0E42-3317-4948-9A40-9407196870BA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1BC41-7974-4496-81A8-B5E9389DE6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9A9EBFE-95D2-443B-A6D2-0F5B1C670386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F1CCFCD-738D-47E8-A2D1-BACC7CF59A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j5xCOukZo&amp;feature=related" TargetMode="External"/><Relationship Id="rId2" Type="http://schemas.openxmlformats.org/officeDocument/2006/relationships/hyperlink" Target="http://www.youtube.com/watch?v=49VBbHaXr8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t7c3syPtr4&amp;feature=related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Muscle, Bone and Joint Injuries</a:t>
            </a:r>
            <a:endParaRPr lang="en-US" dirty="0"/>
          </a:p>
        </p:txBody>
      </p:sp>
      <p:pic>
        <p:nvPicPr>
          <p:cNvPr id="15363" name="Picture 2" descr="C:\Users\George\Desktop\Wounds\ankle%20fracture%2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87600"/>
            <a:ext cx="37338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2" descr="C:\Users\George\Desktop\Wounds\pdisl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3716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352800" y="914400"/>
            <a:ext cx="2514600" cy="297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183880" cy="7031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1843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3931920" cy="438912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Dislocation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Disruption of joint where it becomes   “Out of place”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19800"/>
            <a:ext cx="91440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for Fractures &amp; Dislocations</a:t>
            </a:r>
            <a:endParaRPr lang="en-US" dirty="0"/>
          </a:p>
        </p:txBody>
      </p:sp>
      <p:sp>
        <p:nvSpPr>
          <p:cNvPr id="22530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Splint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– a method of immobilizing an injury</a:t>
            </a:r>
          </a:p>
        </p:txBody>
      </p:sp>
      <p:pic>
        <p:nvPicPr>
          <p:cNvPr id="27652" name="Picture 2" descr="C:\Users\George\Desktop\Wounds\leg_with_fixed_with_splint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4640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Splinting Methods</a:t>
            </a:r>
            <a:endParaRPr lang="en-US" dirty="0"/>
          </a:p>
        </p:txBody>
      </p:sp>
      <p:sp>
        <p:nvSpPr>
          <p:cNvPr id="41986" name="Content Placeholder 9"/>
          <p:cNvSpPr>
            <a:spLocks noGrp="1"/>
          </p:cNvSpPr>
          <p:nvPr>
            <p:ph sz="half" idx="4294967295"/>
          </p:nvPr>
        </p:nvSpPr>
        <p:spPr>
          <a:xfrm>
            <a:off x="457200" y="1066800"/>
            <a:ext cx="4038600" cy="4038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Soft Splinting</a:t>
            </a:r>
          </a:p>
          <a:p>
            <a:pPr lvl="1"/>
            <a:r>
              <a:rPr lang="en-US" sz="3200" dirty="0" smtClean="0"/>
              <a:t>Use soft materials</a:t>
            </a:r>
          </a:p>
          <a:p>
            <a:pPr lvl="2"/>
            <a:r>
              <a:rPr lang="en-US" sz="3000" dirty="0" smtClean="0"/>
              <a:t>Blanket, towel, pillow, jacket, etc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1987" name="Picture 6" descr="sof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344646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 descr="soft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38600"/>
            <a:ext cx="363855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Splinting Methods</a:t>
            </a:r>
            <a:endParaRPr lang="en-US" dirty="0"/>
          </a:p>
        </p:txBody>
      </p:sp>
      <p:sp>
        <p:nvSpPr>
          <p:cNvPr id="43010" name="Content Placeholder 9"/>
          <p:cNvSpPr>
            <a:spLocks noGrp="1"/>
          </p:cNvSpPr>
          <p:nvPr>
            <p:ph sz="half" idx="4294967295"/>
          </p:nvPr>
        </p:nvSpPr>
        <p:spPr>
          <a:xfrm>
            <a:off x="304800" y="1066800"/>
            <a:ext cx="4495800" cy="5791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Rigid Splinting</a:t>
            </a:r>
          </a:p>
          <a:p>
            <a:pPr lvl="1"/>
            <a:r>
              <a:rPr lang="en-US" sz="3200" dirty="0" smtClean="0"/>
              <a:t>Use hard materials</a:t>
            </a:r>
          </a:p>
          <a:p>
            <a:pPr lvl="1"/>
            <a:r>
              <a:rPr lang="en-US" sz="3200" dirty="0" smtClean="0"/>
              <a:t>Boards, magazines, newspaper, cardboard, tree limbs, etc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3011" name="Picture 6" descr="rigid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3685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7" descr="card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038600"/>
            <a:ext cx="313531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Splinting Methods</a:t>
            </a:r>
            <a:endParaRPr lang="en-US" dirty="0"/>
          </a:p>
        </p:txBody>
      </p:sp>
      <p:sp>
        <p:nvSpPr>
          <p:cNvPr id="40962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876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Anatomical Splinting</a:t>
            </a:r>
          </a:p>
          <a:p>
            <a:pPr eaLnBrk="1" hangingPunct="1"/>
            <a:r>
              <a:rPr lang="en-US" sz="3200" dirty="0" smtClean="0"/>
              <a:t>Use victim’s body or body part</a:t>
            </a:r>
          </a:p>
          <a:p>
            <a:pPr marL="742950" lvl="1" indent="-285750" eaLnBrk="1" hangingPunct="1"/>
            <a:r>
              <a:rPr lang="en-US" sz="3200" dirty="0" smtClean="0"/>
              <a:t>Arm to chest</a:t>
            </a:r>
          </a:p>
          <a:p>
            <a:pPr marL="742950" lvl="1" indent="-285750" eaLnBrk="1" hangingPunct="1"/>
            <a:r>
              <a:rPr lang="en-US" sz="3200" dirty="0" smtClean="0"/>
              <a:t>Leg to leg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0963" name="Picture 6" descr="anatomical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1524000"/>
            <a:ext cx="4487863" cy="2513013"/>
          </a:xfrm>
        </p:spPr>
      </p:pic>
      <p:pic>
        <p:nvPicPr>
          <p:cNvPr id="40964" name="Picture 7" descr="anatomical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114800"/>
            <a:ext cx="448786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Splinting Methods</a:t>
            </a:r>
            <a:endParaRPr lang="en-US" dirty="0"/>
          </a:p>
        </p:txBody>
      </p:sp>
      <p:sp>
        <p:nvSpPr>
          <p:cNvPr id="44034" name="Content Placeholder 9"/>
          <p:cNvSpPr>
            <a:spLocks noGrp="1"/>
          </p:cNvSpPr>
          <p:nvPr>
            <p:ph sz="half" idx="4294967295"/>
          </p:nvPr>
        </p:nvSpPr>
        <p:spPr>
          <a:xfrm>
            <a:off x="914400" y="1371600"/>
            <a:ext cx="4038600" cy="4343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Sling &amp; Swath</a:t>
            </a:r>
          </a:p>
          <a:p>
            <a:pPr lvl="1"/>
            <a:r>
              <a:rPr lang="en-US" sz="3200" dirty="0" smtClean="0"/>
              <a:t>Use triangular bandages</a:t>
            </a:r>
          </a:p>
          <a:p>
            <a:pPr lvl="1"/>
            <a:r>
              <a:rPr lang="en-US" sz="3200" dirty="0" smtClean="0"/>
              <a:t>Use on upper extremity</a:t>
            </a:r>
          </a:p>
          <a:p>
            <a:pPr lvl="1"/>
            <a:r>
              <a:rPr lang="en-US" sz="3200" dirty="0" smtClean="0"/>
              <a:t>Sling on injured arm</a:t>
            </a:r>
          </a:p>
          <a:p>
            <a:pPr lvl="1"/>
            <a:r>
              <a:rPr lang="en-US" sz="3200" dirty="0" smtClean="0"/>
              <a:t>Swath across chest</a:t>
            </a:r>
          </a:p>
        </p:txBody>
      </p:sp>
      <p:pic>
        <p:nvPicPr>
          <p:cNvPr id="44035" name="Picture 6" descr="sling &amp; sw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300672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362448" cy="2743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Cravat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– triangular bandage used to make a sling</a:t>
            </a:r>
          </a:p>
        </p:txBody>
      </p:sp>
      <p:pic>
        <p:nvPicPr>
          <p:cNvPr id="29700" name="Picture 2" descr="C:\Users\George\Desktop\Wounds\2111016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609600"/>
            <a:ext cx="33242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839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Care for Muscle, Bone &amp; Joint Injuries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724400" y="990600"/>
            <a:ext cx="4194175" cy="3962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Check for signs of circulation (feeling warmth and color) after splint is applied</a:t>
            </a:r>
          </a:p>
          <a:p>
            <a:r>
              <a:rPr lang="en-US" sz="3200" dirty="0" smtClean="0"/>
              <a:t>Splint should be snug but not cut off circulation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9941" name="Picture 7" descr="bandaging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3962400" cy="295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8"/>
          <p:cNvSpPr txBox="1">
            <a:spLocks/>
          </p:cNvSpPr>
          <p:nvPr/>
        </p:nvSpPr>
        <p:spPr>
          <a:xfrm>
            <a:off x="533401" y="4419600"/>
            <a:ext cx="4343400" cy="198120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marL="91440" indent="-201168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Splint body part in position you find it</a:t>
            </a:r>
          </a:p>
          <a:p>
            <a:pPr marL="91440" indent="-201168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Immobilize body parts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above and below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injury site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183880" cy="626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Signs of Circulation</a:t>
            </a:r>
            <a:endParaRPr lang="en-US" dirty="0"/>
          </a:p>
        </p:txBody>
      </p:sp>
      <p:sp>
        <p:nvSpPr>
          <p:cNvPr id="2355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4038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 smtClean="0">
                <a:solidFill>
                  <a:srgbClr val="FFFF00"/>
                </a:solidFill>
              </a:rPr>
              <a:t>Check for 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Pulse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Feeling 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Warmth of skin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Color of skin 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Capillary refill </a:t>
            </a:r>
          </a:p>
        </p:txBody>
      </p:sp>
      <p:pic>
        <p:nvPicPr>
          <p:cNvPr id="28676" name="Picture 2" descr="C:\Users\George\Desktop\Wounds\1752-1947-0003-0000007268-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2098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C:\Users\George\Desktop\Wounds\nail-blanch-tes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096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0"/>
            <a:ext cx="8117234" cy="12024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the Severity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800600" cy="5029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Sign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Any observable evidence of an injury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Deformity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Bruising or swelling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Inability to use the affected part normally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Bilateral Comparison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Mechanism of injury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200" dirty="0" smtClean="0">
              <a:solidFill>
                <a:srgbClr val="C00000"/>
              </a:solidFill>
            </a:endParaRPr>
          </a:p>
        </p:txBody>
      </p:sp>
      <p:pic>
        <p:nvPicPr>
          <p:cNvPr id="31749" name="Picture 8" descr="patellar dislo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914400"/>
            <a:ext cx="330835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8229600" cy="16002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cap="all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Muscle, Bone and Joint Injuries</a:t>
            </a:r>
            <a:endParaRPr lang="en-US" sz="4800" cap="all" dirty="0"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057400"/>
            <a:ext cx="8305800" cy="4495800"/>
          </a:xfrm>
        </p:spPr>
        <p:txBody>
          <a:bodyPr/>
          <a:lstStyle/>
          <a:p>
            <a:pPr marL="0" indent="0"/>
            <a:r>
              <a:rPr lang="en-US" sz="3200" dirty="0" smtClean="0"/>
              <a:t>Have </a:t>
            </a:r>
            <a:r>
              <a:rPr lang="en-US" sz="3200" smtClean="0"/>
              <a:t>you ever </a:t>
            </a:r>
            <a:r>
              <a:rPr lang="en-US" sz="3200" dirty="0" smtClean="0"/>
              <a:t>suffered a fracture or dislocation?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800" dirty="0" smtClean="0"/>
          </a:p>
          <a:p>
            <a:pPr marL="0" indent="0"/>
            <a:r>
              <a:rPr lang="en-US" sz="3200" dirty="0" smtClean="0"/>
              <a:t>What was the mechanism of injury?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200" dirty="0" smtClean="0"/>
              <a:t>(How did the injury happen?)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800" dirty="0" smtClean="0"/>
          </a:p>
          <a:p>
            <a:pPr marL="0" indent="0"/>
            <a:r>
              <a:rPr lang="en-US" sz="3200" dirty="0" smtClean="0"/>
              <a:t>How was it cared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752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the Severity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3276600" y="1219200"/>
            <a:ext cx="53340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Symptom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What the victim tells you about his or her condition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2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Feels bone grating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Heard or felt a “pop” or “snap” at time of injury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Pain Scale (1-10)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Numbness or tingling in extremity</a:t>
            </a:r>
          </a:p>
        </p:txBody>
      </p:sp>
      <p:pic>
        <p:nvPicPr>
          <p:cNvPr id="32772" name="Picture 7" descr="tooth ach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52600"/>
            <a:ext cx="28575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024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causes Head, Neck &amp; Back Injuries?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76400"/>
            <a:ext cx="4038600" cy="4191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Motor vehicle accidents</a:t>
            </a:r>
          </a:p>
          <a:p>
            <a:pPr>
              <a:lnSpc>
                <a:spcPct val="80000"/>
              </a:lnSpc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Bike or motorcycle accidents (with or without helmets)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Fall from a height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Direct blow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Twisting mechanism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8200" y="1600200"/>
            <a:ext cx="4038600" cy="4191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0" y="1524000"/>
            <a:ext cx="4114800" cy="419100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Landing head first (diving into shallow pool)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Lifting objects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Falls, slips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of violence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Sports Injuries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S &amp; S of Head, Neck &amp; Back Injuries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371600"/>
            <a:ext cx="4344988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Change in consciousness</a:t>
            </a:r>
          </a:p>
          <a:p>
            <a:pPr eaLnBrk="1" hangingPunct="1"/>
            <a:r>
              <a:rPr lang="en-US" sz="2800" dirty="0" smtClean="0"/>
              <a:t>Numbness or tingling into hands or feet</a:t>
            </a:r>
          </a:p>
          <a:p>
            <a:pPr eaLnBrk="1" hangingPunct="1"/>
            <a:r>
              <a:rPr lang="en-US" sz="2800" dirty="0" smtClean="0"/>
              <a:t>Loss of movement in arms or legs</a:t>
            </a:r>
          </a:p>
          <a:p>
            <a:pPr eaLnBrk="1" hangingPunct="1"/>
            <a:r>
              <a:rPr lang="en-US" sz="2800" dirty="0" smtClean="0"/>
              <a:t>Breathing difficulty</a:t>
            </a:r>
          </a:p>
          <a:p>
            <a:pPr eaLnBrk="1" hangingPunct="1"/>
            <a:r>
              <a:rPr lang="en-US" sz="2800" dirty="0" smtClean="0"/>
              <a:t>Vision problems</a:t>
            </a:r>
          </a:p>
          <a:p>
            <a:pPr eaLnBrk="1" hangingPunct="1"/>
            <a:r>
              <a:rPr lang="en-US" sz="2800" dirty="0" smtClean="0"/>
              <a:t>Headache</a:t>
            </a:r>
          </a:p>
          <a:p>
            <a:pPr eaLnBrk="1" hangingPunct="1"/>
            <a:r>
              <a:rPr lang="en-US" sz="2800" dirty="0" smtClean="0"/>
              <a:t>Loss of balance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95800" y="1295400"/>
            <a:ext cx="4346575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Blood from nose or ears or bleeding from head, neck or back</a:t>
            </a:r>
          </a:p>
          <a:p>
            <a:pPr eaLnBrk="1" hangingPunct="1"/>
            <a:r>
              <a:rPr lang="en-US" sz="2800" dirty="0" smtClean="0"/>
              <a:t>Unusual bumps or depressions on head, neck or back</a:t>
            </a:r>
          </a:p>
          <a:p>
            <a:pPr eaLnBrk="1" hangingPunct="1"/>
            <a:r>
              <a:rPr lang="en-US" sz="2800" dirty="0" smtClean="0"/>
              <a:t>Mechanism of injury leads you to believe there is head, neck or back injury</a:t>
            </a:r>
          </a:p>
          <a:p>
            <a:pPr eaLnBrk="1" hangingPunct="1"/>
            <a:r>
              <a:rPr lang="en-US" sz="2800" dirty="0" smtClean="0"/>
              <a:t>Neck or back pain</a:t>
            </a:r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183880" cy="7467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Care for Head, Neck &amp; Back Injuries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1879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Call 911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Minimize movement of victim (keep victim from moving by using your hands)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Monitor ABCs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Keep victim from becoming chilled or overheated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Be prepared to use lifesaving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867400"/>
            <a:ext cx="8382000" cy="59394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Methods in care for HNB injuries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19600" y="609600"/>
            <a:ext cx="41910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Minimize movement of victim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Place hands on both sides of head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Hold persons head in line with spine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Support in position you found it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37892" name="Picture 6" descr="manik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36195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229600" cy="690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Minor vs. Severe Care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533400"/>
            <a:ext cx="48768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Minor</a:t>
            </a:r>
            <a:r>
              <a:rPr lang="en-US" sz="2800" dirty="0" smtClean="0"/>
              <a:t>-RICE: Rest, Ice Compression &amp; Elevation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CC"/>
                </a:solidFill>
              </a:rPr>
              <a:t>Severe</a:t>
            </a:r>
            <a:r>
              <a:rPr lang="en-US" sz="2800" dirty="0" smtClean="0"/>
              <a:t>- H-N-B Injury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Splint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You are not using EMS to move victim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You can do it without causing more pain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dirty="0" smtClean="0"/>
          </a:p>
        </p:txBody>
      </p:sp>
      <p:pic>
        <p:nvPicPr>
          <p:cNvPr id="38917" name="Picture 7" descr="fra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33400"/>
            <a:ext cx="2972731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28" y="280901"/>
            <a:ext cx="8118794" cy="112734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45058" name="Content Placeholder 9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eaLnBrk="1" hangingPunct="1"/>
            <a:r>
              <a:rPr lang="en-US" dirty="0" smtClean="0"/>
              <a:t>Sling &amp; Swath - 3:22 - </a:t>
            </a:r>
            <a:r>
              <a:rPr lang="en-US" dirty="0" smtClean="0">
                <a:hlinkClick r:id="rId2"/>
              </a:rPr>
              <a:t>http://www.youtube.com/watch?v=49VBbHaXr8A</a:t>
            </a:r>
            <a:endParaRPr lang="en-US" dirty="0" smtClean="0"/>
          </a:p>
          <a:p>
            <a:pPr eaLnBrk="1" hangingPunct="1"/>
            <a:r>
              <a:rPr lang="en-US" dirty="0" smtClean="0"/>
              <a:t>SAM splint - ankle - 2:41 - </a:t>
            </a:r>
            <a:r>
              <a:rPr lang="en-US" dirty="0" smtClean="0">
                <a:hlinkClick r:id="rId3"/>
              </a:rPr>
              <a:t>http://www.youtube.com/watch?v=pQj5xCOukZo&amp;feature=related</a:t>
            </a:r>
            <a:endParaRPr lang="en-US" dirty="0" smtClean="0"/>
          </a:p>
          <a:p>
            <a:pPr eaLnBrk="1" hangingPunct="1"/>
            <a:r>
              <a:rPr lang="en-US" dirty="0" smtClean="0"/>
              <a:t>Arm/wrist - 3:15 - </a:t>
            </a:r>
            <a:r>
              <a:rPr lang="en-US" dirty="0" smtClean="0">
                <a:hlinkClick r:id="rId4"/>
              </a:rPr>
              <a:t>http://www.youtube.com/watch?v=Ot7c3syPtr4&amp;feature=related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Let’s start Splinting!</a:t>
            </a:r>
            <a:endParaRPr lang="en-US" dirty="0"/>
          </a:p>
        </p:txBody>
      </p:sp>
      <p:sp>
        <p:nvSpPr>
          <p:cNvPr id="46082" name="Content Placeholder 9"/>
          <p:cNvSpPr>
            <a:spLocks noGrp="1"/>
          </p:cNvSpPr>
          <p:nvPr>
            <p:ph sz="half" idx="4294967295"/>
          </p:nvPr>
        </p:nvSpPr>
        <p:spPr>
          <a:xfrm>
            <a:off x="304800" y="1295400"/>
            <a:ext cx="4419600" cy="464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Use Triangular Bandages</a:t>
            </a:r>
          </a:p>
          <a:p>
            <a:pPr eaLnBrk="1" hangingPunct="1"/>
            <a:r>
              <a:rPr lang="en-US" sz="3200" dirty="0" smtClean="0"/>
              <a:t>Sam Splint on ankle</a:t>
            </a:r>
          </a:p>
          <a:p>
            <a:pPr eaLnBrk="1" hangingPunct="1"/>
            <a:r>
              <a:rPr lang="en-US" sz="3200" dirty="0" smtClean="0"/>
              <a:t>Magazine on wrist</a:t>
            </a:r>
          </a:p>
          <a:p>
            <a:pPr eaLnBrk="1" hangingPunct="1"/>
            <a:r>
              <a:rPr lang="en-US" sz="3200" dirty="0" smtClean="0"/>
              <a:t>Sling &amp; Swath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6084" name="Picture 2" descr="C:\Users\George\Desktop\Wounds\thumbnail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422842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60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accent1"/>
                </a:solidFill>
              </a:rPr>
              <a:t>Students will be able to:</a:t>
            </a:r>
            <a:br>
              <a:rPr lang="en-US" sz="4800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ü"/>
            </a:pPr>
            <a:r>
              <a:rPr lang="en-US" sz="3200" dirty="0" smtClean="0"/>
              <a:t>Identify various musculoskeletal injuries.</a:t>
            </a:r>
          </a:p>
          <a:p>
            <a:pPr algn="l" eaLnBrk="1" hangingPunct="1"/>
            <a:endParaRPr lang="en-US" sz="900" dirty="0" smtClean="0"/>
          </a:p>
          <a:p>
            <a:pPr algn="l" eaLnBrk="1" hangingPunct="1">
              <a:buFont typeface="Wingdings" pitchFamily="2" charset="2"/>
              <a:buChar char="ü"/>
            </a:pPr>
            <a:r>
              <a:rPr lang="en-US" sz="3200" dirty="0" smtClean="0"/>
              <a:t>Identify signals of head, neck and back injuries.</a:t>
            </a:r>
          </a:p>
          <a:p>
            <a:pPr algn="l" eaLnBrk="1" hangingPunct="1"/>
            <a:endParaRPr lang="en-US" sz="800" dirty="0" smtClean="0"/>
          </a:p>
          <a:p>
            <a:pPr algn="l" eaLnBrk="1" hangingPunct="1">
              <a:buFont typeface="Wingdings" pitchFamily="2" charset="2"/>
              <a:buChar char="ü"/>
            </a:pPr>
            <a:r>
              <a:rPr lang="en-US" sz="3200" dirty="0" smtClean="0"/>
              <a:t>Demonstrate how to care for head, neck and back injuries.</a:t>
            </a:r>
          </a:p>
          <a:p>
            <a:pPr algn="l" eaLnBrk="1" hangingPunct="1"/>
            <a:endParaRPr lang="en-US" sz="800" dirty="0" smtClean="0"/>
          </a:p>
          <a:p>
            <a:pPr algn="l" eaLnBrk="1" hangingPunct="1">
              <a:buFont typeface="Wingdings" pitchFamily="2" charset="2"/>
              <a:buChar char="ü"/>
            </a:pPr>
            <a:r>
              <a:rPr lang="en-US" sz="3200" dirty="0" smtClean="0"/>
              <a:t>Demonstrate how to care for musculoskeletal injuries.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26" y="6681"/>
            <a:ext cx="8117234" cy="12024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Categories</a:t>
            </a:r>
            <a:endParaRPr lang="en-US" dirty="0"/>
          </a:p>
        </p:txBody>
      </p:sp>
      <p:pic>
        <p:nvPicPr>
          <p:cNvPr id="30722" name="Picture 2" descr="C:\Users\George\Desktop\Wounds\IMG_4766a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143000"/>
            <a:ext cx="2228850" cy="2278063"/>
          </a:xfrm>
        </p:spPr>
      </p:pic>
      <p:pic>
        <p:nvPicPr>
          <p:cNvPr id="30723" name="Picture 2" descr="C:\Users\George\Desktop\Wounds\pdisl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1143000"/>
            <a:ext cx="2438400" cy="2278063"/>
          </a:xfrm>
        </p:spPr>
      </p:pic>
      <p:pic>
        <p:nvPicPr>
          <p:cNvPr id="30724" name="Picture 2" descr="C:\Users\George\Desktop\Wounds\6030-0550x0475[1] (2)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57400" y="3505200"/>
            <a:ext cx="2209800" cy="2382019"/>
          </a:xfrm>
        </p:spPr>
      </p:pic>
      <p:pic>
        <p:nvPicPr>
          <p:cNvPr id="30725" name="Picture 2" descr="C:\Users\George\Desktop\Wounds\hamstring_strain[1]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495800" y="3505200"/>
            <a:ext cx="2422525" cy="2460625"/>
          </a:xfrm>
        </p:spPr>
      </p:pic>
      <p:sp>
        <p:nvSpPr>
          <p:cNvPr id="25607" name="Text Box 14"/>
          <p:cNvSpPr txBox="1">
            <a:spLocks noChangeArrowheads="1"/>
          </p:cNvSpPr>
          <p:nvPr/>
        </p:nvSpPr>
        <p:spPr bwMode="auto">
          <a:xfrm rot="-720000">
            <a:off x="345055" y="1936384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Fracture</a:t>
            </a: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 rot="-720000">
            <a:off x="502001" y="4712528"/>
            <a:ext cx="141270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Sprain</a:t>
            </a:r>
          </a:p>
        </p:txBody>
      </p:sp>
      <p:sp>
        <p:nvSpPr>
          <p:cNvPr id="25609" name="Text Box 16"/>
          <p:cNvSpPr txBox="1">
            <a:spLocks noChangeArrowheads="1"/>
          </p:cNvSpPr>
          <p:nvPr/>
        </p:nvSpPr>
        <p:spPr bwMode="auto">
          <a:xfrm rot="720000">
            <a:off x="6816960" y="1972414"/>
            <a:ext cx="205302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FF00"/>
                </a:solidFill>
              </a:rPr>
              <a:t>Dislocation</a:t>
            </a: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 rot="720000">
            <a:off x="7208050" y="4708255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</a:rPr>
              <a:t>Strain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09" grpId="0"/>
      <p:bldP spid="256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83880" cy="7031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19458" name="Content Placeholder 3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210048" cy="43891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Sprain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– stretch or tear of a ligament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What does a ligament connect?</a:t>
            </a:r>
          </a:p>
        </p:txBody>
      </p:sp>
      <p:pic>
        <p:nvPicPr>
          <p:cNvPr id="20484" name="Picture 2" descr="C:\Users\George\Desktop\Wounds\6030-0550x0475[1]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3275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183880" cy="6705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20482" name="Content Placeholder 3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362448" cy="27462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Strain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– stretch or tear of a muscle or tendon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dirty="0" smtClean="0">
              <a:solidFill>
                <a:srgbClr val="FFFF00"/>
              </a:solidFill>
            </a:endParaRPr>
          </a:p>
        </p:txBody>
      </p:sp>
      <p:pic>
        <p:nvPicPr>
          <p:cNvPr id="21508" name="Picture 2" descr="C:\Users\George\Desktop\Wounds\hamstring_strai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7200"/>
            <a:ext cx="367550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C:\Users\George\Desktop\Wounds\Torn_hammi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67400"/>
            <a:ext cx="8183880" cy="703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for Strains &amp; Sprains</a:t>
            </a:r>
            <a:endParaRPr lang="en-US" dirty="0"/>
          </a:p>
        </p:txBody>
      </p:sp>
      <p:sp>
        <p:nvSpPr>
          <p:cNvPr id="2150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267200" cy="5257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RICE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Rest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Ice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Compression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Elevation</a:t>
            </a:r>
          </a:p>
        </p:txBody>
      </p:sp>
      <p:pic>
        <p:nvPicPr>
          <p:cNvPr id="22532" name="Picture 2" descr="C:\Users\George\Desktop\Wounds\sprai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05000"/>
            <a:ext cx="449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Rice?</a:t>
            </a:r>
            <a:endParaRPr lang="en-US" dirty="0"/>
          </a:p>
        </p:txBody>
      </p:sp>
      <p:sp>
        <p:nvSpPr>
          <p:cNvPr id="21506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219200"/>
            <a:ext cx="44958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REST </a:t>
            </a:r>
            <a:endParaRPr lang="en-US" sz="32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 Avoids further damage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 Length of rest varies</a:t>
            </a:r>
          </a:p>
          <a:p>
            <a:pPr eaLnBrk="1" hangingPunct="1">
              <a:buFontTx/>
              <a:buNone/>
            </a:pPr>
            <a:endParaRPr lang="en-US" sz="900" dirty="0" smtClean="0">
              <a:solidFill>
                <a:srgbClr val="0000CC"/>
              </a:solidFill>
            </a:endParaRPr>
          </a:p>
          <a:p>
            <a:r>
              <a:rPr lang="en-US" sz="3200" b="1" dirty="0" smtClean="0">
                <a:solidFill>
                  <a:srgbClr val="0000CC"/>
                </a:solidFill>
              </a:rPr>
              <a:t>ICE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-Slows down swelling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 Decreases local blood flow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 Decreases pain</a:t>
            </a:r>
          </a:p>
          <a:p>
            <a:pPr eaLnBrk="1" hangingPunct="1">
              <a:buFontTx/>
              <a:buNone/>
            </a:pPr>
            <a:endParaRPr lang="en-US" sz="32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z="3200" dirty="0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48200" y="1219200"/>
            <a:ext cx="4419600" cy="5257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Compression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1" hangingPunct="1">
              <a:buFontTx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 swelling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solidFill>
                  <a:srgbClr val="0000CC"/>
                </a:solidFill>
                <a:latin typeface="+mn-lt"/>
              </a:rPr>
              <a:t>-Provides Support</a:t>
            </a:r>
          </a:p>
          <a:p>
            <a:pPr eaLnBrk="1" hangingPunct="1">
              <a:buFontTx/>
              <a:buNone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Elevation</a:t>
            </a:r>
          </a:p>
          <a:p>
            <a:pPr eaLnBrk="1" hangingPunct="1">
              <a:buFontTx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sz="3200" dirty="0" smtClean="0">
                <a:solidFill>
                  <a:srgbClr val="0000CC"/>
                </a:solidFill>
              </a:rPr>
              <a:t>limits swelling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solidFill>
                  <a:srgbClr val="0000CC"/>
                </a:solidFill>
              </a:rPr>
              <a:t>- Encourages venous return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183880" cy="626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17410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Fracture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break or disruption of bone</a:t>
            </a:r>
          </a:p>
        </p:txBody>
      </p:sp>
      <p:pic>
        <p:nvPicPr>
          <p:cNvPr id="18436" name="Picture 2" descr="C:\Users\George\Desktop\Wounds\IMG_4766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39655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048000" y="914400"/>
            <a:ext cx="4038600" cy="312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4501</TotalTime>
  <Words>684</Words>
  <Application>Microsoft Office PowerPoint</Application>
  <PresentationFormat>On-screen Show (4:3)</PresentationFormat>
  <Paragraphs>179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Verdana</vt:lpstr>
      <vt:lpstr>Wingdings</vt:lpstr>
      <vt:lpstr>Wingdings 2</vt:lpstr>
      <vt:lpstr>Aspect</vt:lpstr>
      <vt:lpstr>Muscle, Bone and Joint Injuries</vt:lpstr>
      <vt:lpstr>Muscle, Bone and Joint Injuries</vt:lpstr>
      <vt:lpstr>Students will be able to: </vt:lpstr>
      <vt:lpstr>Categories</vt:lpstr>
      <vt:lpstr>Terminology</vt:lpstr>
      <vt:lpstr>Terminology</vt:lpstr>
      <vt:lpstr>Treatment for Strains &amp; Sprains</vt:lpstr>
      <vt:lpstr>Why Rice?</vt:lpstr>
      <vt:lpstr>Terminology</vt:lpstr>
      <vt:lpstr>Terminology</vt:lpstr>
      <vt:lpstr>Treatment for Fractures &amp; Dislocations</vt:lpstr>
      <vt:lpstr>Splinting Methods</vt:lpstr>
      <vt:lpstr>Splinting Methods</vt:lpstr>
      <vt:lpstr>Splinting Methods</vt:lpstr>
      <vt:lpstr>Splinting Methods</vt:lpstr>
      <vt:lpstr>PowerPoint Presentation</vt:lpstr>
      <vt:lpstr>Care for Muscle, Bone &amp; Joint Injuries</vt:lpstr>
      <vt:lpstr>Signs of Circulation</vt:lpstr>
      <vt:lpstr>Determining the Severity </vt:lpstr>
      <vt:lpstr>Determining the Severity</vt:lpstr>
      <vt:lpstr>What causes Head, Neck &amp; Back Injuries?</vt:lpstr>
      <vt:lpstr>S &amp; S of Head, Neck &amp; Back Injuries</vt:lpstr>
      <vt:lpstr>Care for Head, Neck &amp; Back Injuries</vt:lpstr>
      <vt:lpstr>Methods in care for HNB injuries</vt:lpstr>
      <vt:lpstr>Minor vs. Severe Care</vt:lpstr>
      <vt:lpstr>Videos</vt:lpstr>
      <vt:lpstr>Let’s start Splinting!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Muscle, Bone and Joint Injuries</dc:title>
  <dc:creator>George</dc:creator>
  <cp:lastModifiedBy>Windows User</cp:lastModifiedBy>
  <cp:revision>157</cp:revision>
  <dcterms:created xsi:type="dcterms:W3CDTF">2011-01-10T15:59:43Z</dcterms:created>
  <dcterms:modified xsi:type="dcterms:W3CDTF">2018-09-26T21:24:46Z</dcterms:modified>
</cp:coreProperties>
</file>